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33" r:id="rId2"/>
  </p:sldMasterIdLst>
  <p:notesMasterIdLst>
    <p:notesMasterId r:id="rId70"/>
  </p:notesMasterIdLst>
  <p:handoutMasterIdLst>
    <p:handoutMasterId r:id="rId71"/>
  </p:handoutMasterIdLst>
  <p:sldIdLst>
    <p:sldId id="273" r:id="rId3"/>
    <p:sldId id="312" r:id="rId4"/>
    <p:sldId id="292" r:id="rId5"/>
    <p:sldId id="300" r:id="rId6"/>
    <p:sldId id="293" r:id="rId7"/>
    <p:sldId id="294" r:id="rId8"/>
    <p:sldId id="301" r:id="rId9"/>
    <p:sldId id="313" r:id="rId10"/>
    <p:sldId id="314" r:id="rId11"/>
    <p:sldId id="315" r:id="rId12"/>
    <p:sldId id="316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7" r:id="rId23"/>
    <p:sldId id="318" r:id="rId24"/>
    <p:sldId id="319" r:id="rId25"/>
    <p:sldId id="320" r:id="rId26"/>
    <p:sldId id="321" r:id="rId27"/>
    <p:sldId id="296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275" r:id="rId44"/>
    <p:sldId id="277" r:id="rId45"/>
    <p:sldId id="288" r:id="rId46"/>
    <p:sldId id="289" r:id="rId47"/>
    <p:sldId id="290" r:id="rId48"/>
    <p:sldId id="338" r:id="rId49"/>
    <p:sldId id="311" r:id="rId50"/>
    <p:sldId id="291" r:id="rId51"/>
    <p:sldId id="340" r:id="rId52"/>
    <p:sldId id="339" r:id="rId53"/>
    <p:sldId id="341" r:id="rId54"/>
    <p:sldId id="342" r:id="rId55"/>
    <p:sldId id="343" r:id="rId56"/>
    <p:sldId id="344" r:id="rId57"/>
    <p:sldId id="345" r:id="rId58"/>
    <p:sldId id="347" r:id="rId59"/>
    <p:sldId id="348" r:id="rId60"/>
    <p:sldId id="349" r:id="rId61"/>
    <p:sldId id="350" r:id="rId62"/>
    <p:sldId id="351" r:id="rId63"/>
    <p:sldId id="353" r:id="rId64"/>
    <p:sldId id="354" r:id="rId65"/>
    <p:sldId id="355" r:id="rId66"/>
    <p:sldId id="356" r:id="rId67"/>
    <p:sldId id="357" r:id="rId68"/>
    <p:sldId id="363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97"/>
    <a:srgbClr val="FFFFCC"/>
    <a:srgbClr val="FBE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6382" autoAdjust="0"/>
  </p:normalViewPr>
  <p:slideViewPr>
    <p:cSldViewPr>
      <p:cViewPr>
        <p:scale>
          <a:sx n="73" d="100"/>
          <a:sy n="73" d="100"/>
        </p:scale>
        <p:origin x="1656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08"/>
    </p:cViewPr>
  </p:sorterViewPr>
  <p:notesViewPr>
    <p:cSldViewPr>
      <p:cViewPr varScale="1">
        <p:scale>
          <a:sx n="97" d="100"/>
          <a:sy n="97" d="100"/>
        </p:scale>
        <p:origin x="24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0B2C10-6870-E643-AF27-9D681DED601F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E1D208-2E27-644B-97A5-184D14A731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52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396D7FB-3A85-F748-94BF-FD2B82B08E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190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BA984CAA-C97C-4943-A40F-EA71561956C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55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67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8"/>
          <p:cNvSpPr>
            <a:spLocks noChangeShapeType="1"/>
          </p:cNvSpPr>
          <p:nvPr/>
        </p:nvSpPr>
        <p:spPr bwMode="auto">
          <a:xfrm flipH="1">
            <a:off x="0" y="1371600"/>
            <a:ext cx="9144000" cy="0"/>
          </a:xfrm>
          <a:prstGeom prst="line">
            <a:avLst/>
          </a:prstGeom>
          <a:noFill/>
          <a:ln w="1587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5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>
            <a:off x="163513" y="928688"/>
            <a:ext cx="8777287" cy="0"/>
          </a:xfrm>
          <a:prstGeom prst="line">
            <a:avLst/>
          </a:prstGeom>
          <a:noFill/>
          <a:ln w="508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163513" y="928688"/>
            <a:ext cx="8777287" cy="0"/>
          </a:xfrm>
          <a:prstGeom prst="line">
            <a:avLst/>
          </a:prstGeom>
          <a:noFill/>
          <a:ln w="508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932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38652-8855-2946-8BA7-DF210D3C872D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03B4E-B1CE-CC45-A8E8-6E0A52963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7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9081B-4508-D441-9E43-1F4AC7D0DFAC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A0ABB-5D85-3A41-A5DF-C7AE8A59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23CA2-CC4F-D342-9D9B-B0F348EF1F94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21E77-8C45-FB4E-87DD-4B3F9BDE4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90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8B31A-A127-9644-A89B-738DFA13033F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16902-25D3-F248-9222-42DBE06F9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4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54F0B-711A-F24D-A5F0-E6C49B2E1744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D0B2-5776-1C43-93F4-BC6678113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4E961-33C9-CD44-9D68-2480C7361E21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0696A-7E2A-7147-A4E3-AA6027058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7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96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63A6A-0129-E643-8747-AF2A5AA351B9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5B8AA-8BDD-FB4C-A0F2-E90EB516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51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E6E05-106B-FF40-8D09-9FFB8F777EF2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89CAF-6491-4A41-8873-51720292B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67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D9D31-4DD4-9244-87E2-348EBC47BF49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57D06-50EF-0B47-A69D-269F18840C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56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0F6F0-302B-464B-B5D0-71D70CC3B287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F8EF-BD6A-704F-83F3-916CB7E04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7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8C4F1-5D71-8449-897F-483AB40F1DCC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C12E7-535F-1D42-82C0-67694386E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0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09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6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6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24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49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 descr="1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4338"/>
            <a:ext cx="9144000" cy="9366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172200"/>
            <a:ext cx="236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6218238"/>
            <a:ext cx="1371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2362200" y="6248400"/>
            <a:ext cx="1752600" cy="35083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Unit Title : Networking </a:t>
            </a:r>
            <a:endParaRPr lang="en-US" alt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381000" y="6234113"/>
            <a:ext cx="1797050" cy="39528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Tutor: Michael Omar</a:t>
            </a:r>
          </a:p>
          <a:p>
            <a:pPr>
              <a:defRPr/>
            </a:pPr>
            <a:r>
              <a:rPr lang="en-US" altLang="en-US" dirty="0" smtClean="0"/>
              <a:t>Release Date: 01/02/18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8E4DB4B-6CB3-864E-872A-BB693D6BA3AC}" type="datetimeFigureOut">
              <a:rPr lang="en-US"/>
              <a:pPr>
                <a:defRPr/>
              </a:pPr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3C42433-9231-7748-9A68-875B8ECC2B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image" Target="../media/image50.jpeg"/><Relationship Id="rId8" Type="http://schemas.openxmlformats.org/officeDocument/2006/relationships/image" Target="../media/image51.png"/><Relationship Id="rId9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62" y="2179271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2303096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Roles of Networks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52600"/>
            <a:ext cx="6399149" cy="4086089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339861"/>
            <a:ext cx="3539430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Providing Resources in a Network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609600"/>
            <a:ext cx="2459006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Peer-to-Peer </a:t>
            </a:r>
          </a:p>
        </p:txBody>
      </p:sp>
    </p:spTree>
    <p:extLst>
      <p:ext uri="{BB962C8B-B14F-4D97-AF65-F5344CB8AC3E}">
        <p14:creationId xmlns:p14="http://schemas.microsoft.com/office/powerpoint/2010/main" val="25811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2182393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2667000" y="2858668"/>
            <a:ext cx="374589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LANs, WANs, and the Internet  </a:t>
            </a:r>
          </a:p>
        </p:txBody>
      </p:sp>
    </p:spTree>
    <p:extLst>
      <p:ext uri="{BB962C8B-B14F-4D97-AF65-F5344CB8AC3E}">
        <p14:creationId xmlns:p14="http://schemas.microsoft.com/office/powerpoint/2010/main" val="79192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881188"/>
            <a:ext cx="3654425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7" name="TextBox 3"/>
          <p:cNvSpPr txBox="1">
            <a:spLocks noChangeArrowheads="1"/>
          </p:cNvSpPr>
          <p:nvPr/>
        </p:nvSpPr>
        <p:spPr bwMode="auto">
          <a:xfrm>
            <a:off x="276225" y="276225"/>
            <a:ext cx="2876878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 dirty="0">
                <a:solidFill>
                  <a:schemeClr val="bg1"/>
                </a:solidFill>
                <a:cs typeface="Arial" charset="0"/>
              </a:rPr>
              <a:t>LANs, WANs, and Internets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4379" y="651245"/>
            <a:ext cx="5897448" cy="2418611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Components of a Network </a:t>
            </a:r>
          </a:p>
          <a:p>
            <a:pPr marL="19202">
              <a:lnSpc>
                <a:spcPts val="53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There are three categories of network components: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 Devices 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 Media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 Services </a:t>
            </a:r>
          </a:p>
        </p:txBody>
      </p:sp>
      <p:pic>
        <p:nvPicPr>
          <p:cNvPr id="50179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3652838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3527425"/>
            <a:ext cx="36591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1" name="TextBox 3"/>
          <p:cNvSpPr txBox="1">
            <a:spLocks noChangeArrowheads="1"/>
          </p:cNvSpPr>
          <p:nvPr/>
        </p:nvSpPr>
        <p:spPr bwMode="auto">
          <a:xfrm>
            <a:off x="276225" y="225425"/>
            <a:ext cx="2731517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 dirty="0">
                <a:solidFill>
                  <a:schemeClr val="bg1"/>
                </a:solidFill>
                <a:cs typeface="Arial" charset="0"/>
              </a:rPr>
              <a:t>Components of a Network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225" y="1819275"/>
            <a:ext cx="8026236" cy="3624069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marL="19202">
              <a:lnSpc>
                <a:spcPts val="5300"/>
              </a:lnSpc>
              <a:defRPr/>
            </a:pPr>
            <a:r>
              <a:rPr lang="en-US" altLang="zh-CN" sz="200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Some 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examples of end devices are: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Computers (work stations, laptops, file servers, web servers)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 printers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VoIP phones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TelePresence endpoint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Security cameras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Mobile handheld devices (such as smart phones, tablets, PDAs, and </a:t>
            </a:r>
          </a:p>
          <a:p>
            <a:pPr marL="255422">
              <a:lnSpc>
                <a:spcPts val="2200"/>
              </a:lnSpc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wireless debit / credit card readers and barcode scanners)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4896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End Devices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5" name="TextBox 3"/>
          <p:cNvSpPr txBox="1">
            <a:spLocks noChangeArrowheads="1"/>
          </p:cNvSpPr>
          <p:nvPr/>
        </p:nvSpPr>
        <p:spPr bwMode="auto">
          <a:xfrm>
            <a:off x="276225" y="536575"/>
            <a:ext cx="2731517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>
                <a:solidFill>
                  <a:schemeClr val="bg1"/>
                </a:solidFill>
                <a:cs typeface="Arial" charset="0"/>
              </a:rPr>
              <a:t>Components of a Network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8640" y="1751154"/>
            <a:ext cx="7502375" cy="2033890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marL="19202">
              <a:lnSpc>
                <a:spcPts val="5300"/>
              </a:lnSpc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Examples of intermediary network devices are: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 Access Devices (switches, and wireless access points)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Internetworking Devices (routers)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Security Devices (firewalls) </a:t>
            </a:r>
            <a:endParaRPr lang="en-US" altLang="zh-CN" sz="2000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860271"/>
            <a:ext cx="5200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Infrastructure Devices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3175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276225" y="498475"/>
            <a:ext cx="2846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3200">
                <a:solidFill>
                  <a:schemeClr val="bg1"/>
                </a:solidFill>
                <a:cs typeface="Arial" charset="0"/>
              </a:rPr>
              <a:t>Network Media </a:t>
            </a:r>
          </a:p>
        </p:txBody>
      </p:sp>
      <p:pic>
        <p:nvPicPr>
          <p:cNvPr id="53251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750231"/>
            <a:ext cx="5013325" cy="418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49" name="TextBox 3"/>
          <p:cNvSpPr txBox="1">
            <a:spLocks noChangeArrowheads="1"/>
          </p:cNvSpPr>
          <p:nvPr/>
        </p:nvSpPr>
        <p:spPr bwMode="auto">
          <a:xfrm>
            <a:off x="333932" y="156381"/>
            <a:ext cx="2731517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>
                <a:solidFill>
                  <a:schemeClr val="bg1"/>
                </a:solidFill>
                <a:cs typeface="Arial" charset="0"/>
              </a:rPr>
              <a:t>Components of a Network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228600" y="215900"/>
            <a:ext cx="2731517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 dirty="0">
                <a:solidFill>
                  <a:schemeClr val="bg1"/>
                </a:solidFill>
                <a:cs typeface="Arial" charset="0"/>
              </a:rPr>
              <a:t>Components of a Network </a:t>
            </a:r>
          </a:p>
        </p:txBody>
      </p:sp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228600" y="485775"/>
            <a:ext cx="471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3200">
                <a:solidFill>
                  <a:schemeClr val="bg1"/>
                </a:solidFill>
                <a:cs typeface="Arial" charset="0"/>
              </a:rPr>
              <a:t>Network Representations </a:t>
            </a:r>
          </a:p>
        </p:txBody>
      </p:sp>
      <p:pic>
        <p:nvPicPr>
          <p:cNvPr id="54275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58" y="1809750"/>
            <a:ext cx="5181600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6149" y="442374"/>
            <a:ext cx="273151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Components of a Network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6149" y="712113"/>
            <a:ext cx="362092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Topology Diagrams 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564" y="2036224"/>
            <a:ext cx="4237736" cy="329057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9046" y="2827909"/>
            <a:ext cx="4280154" cy="32889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276225" y="536575"/>
            <a:ext cx="1786836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>
                <a:solidFill>
                  <a:schemeClr val="bg1"/>
                </a:solidFill>
                <a:cs typeface="Arial" charset="0"/>
              </a:rPr>
              <a:t>LANs and WANs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225" y="1828800"/>
            <a:ext cx="6819174" cy="3777957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marL="19202">
              <a:lnSpc>
                <a:spcPts val="5300"/>
              </a:lnSpc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 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two most common types of network infrastructures are: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Local Area Network (LAN)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Wide Area Network (WAN).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Other types of networks include: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Metropolitan Area Network (MAN) 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Wireless LAN (WLAN)  </a:t>
            </a:r>
          </a:p>
          <a:p>
            <a:pPr marL="19202">
              <a:lnSpc>
                <a:spcPts val="3400"/>
              </a:lnSpc>
              <a:defRPr/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Storage Area Network (SAN)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960685"/>
            <a:ext cx="36694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32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Types of Networks </a:t>
            </a:r>
            <a:endParaRPr lang="en-US" altLang="zh-CN" sz="3200" dirty="0">
              <a:solidFill>
                <a:schemeClr val="bg1"/>
              </a:solidFill>
              <a:latin typeface="Arial" pitchFamily="18" charset="0"/>
              <a:cs typeface="Arial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5862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5" name="TextBox 3"/>
          <p:cNvSpPr txBox="1">
            <a:spLocks noChangeArrowheads="1"/>
          </p:cNvSpPr>
          <p:nvPr/>
        </p:nvSpPr>
        <p:spPr bwMode="auto">
          <a:xfrm>
            <a:off x="276225" y="263525"/>
            <a:ext cx="1786836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>
                <a:solidFill>
                  <a:schemeClr val="bg1"/>
                </a:solidFill>
                <a:cs typeface="Arial" charset="0"/>
              </a:rPr>
              <a:t>LANs and WANs </a:t>
            </a: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276225" y="533400"/>
            <a:ext cx="505734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3200">
                <a:solidFill>
                  <a:schemeClr val="bg1"/>
                </a:solidFill>
                <a:cs typeface="Arial" charset="0"/>
              </a:rPr>
              <a:t>Local Area Networks (LAN) </a:t>
            </a:r>
          </a:p>
        </p:txBody>
      </p:sp>
      <p:pic>
        <p:nvPicPr>
          <p:cNvPr id="57347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2133599"/>
            <a:ext cx="4706937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623" y="5862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921" y="1021782"/>
            <a:ext cx="7644913" cy="45345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Objectives </a:t>
            </a:r>
          </a:p>
          <a:p>
            <a:pPr>
              <a:lnSpc>
                <a:spcPts val="5900"/>
              </a:lnSpc>
            </a:pPr>
            <a:endParaRPr lang="en-US" altLang="zh-CN" sz="2000" dirty="0" smtClean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59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After completing this chapter, students will be able to: </a:t>
            </a:r>
          </a:p>
          <a:p>
            <a:pPr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Explain how multiple networks are used in everyday life. </a:t>
            </a:r>
          </a:p>
          <a:p>
            <a:pPr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Explain the topologies and devices used in a small- to medium-</a:t>
            </a:r>
          </a:p>
          <a:p>
            <a:pPr marL="236220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sized business network. </a:t>
            </a:r>
          </a:p>
          <a:p>
            <a:pPr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Explain the basic characteristics of a network that supports </a:t>
            </a:r>
          </a:p>
          <a:p>
            <a:pPr marL="236220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communication in a small- to medium-sized business. </a:t>
            </a:r>
          </a:p>
          <a:p>
            <a:pPr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Explain trends in networking that will affect the use of networks in </a:t>
            </a:r>
          </a:p>
          <a:p>
            <a:pPr marL="236220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small to medium-sized businesses. </a:t>
            </a:r>
          </a:p>
        </p:txBody>
      </p:sp>
    </p:spTree>
    <p:extLst>
      <p:ext uri="{BB962C8B-B14F-4D97-AF65-F5344CB8AC3E}">
        <p14:creationId xmlns:p14="http://schemas.microsoft.com/office/powerpoint/2010/main" val="5132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69" name="TextBox 3"/>
          <p:cNvSpPr txBox="1">
            <a:spLocks noChangeArrowheads="1"/>
          </p:cNvSpPr>
          <p:nvPr/>
        </p:nvSpPr>
        <p:spPr bwMode="auto">
          <a:xfrm>
            <a:off x="276225" y="536575"/>
            <a:ext cx="1786836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>
                <a:solidFill>
                  <a:schemeClr val="bg1"/>
                </a:solidFill>
                <a:cs typeface="Arial" charset="0"/>
              </a:rPr>
              <a:t>LANs and WANs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225" y="806450"/>
            <a:ext cx="5157566" cy="1174681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Wide Area Networks (WAN) </a:t>
            </a:r>
          </a:p>
          <a:p>
            <a:pPr marL="255422">
              <a:lnSpc>
                <a:spcPts val="58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  <p:pic>
        <p:nvPicPr>
          <p:cNvPr id="58371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30425"/>
            <a:ext cx="847725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149" y="152400"/>
            <a:ext cx="314618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LANs, WANs, and the Internet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6149" y="422139"/>
            <a:ext cx="232114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The Internet 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757973"/>
            <a:ext cx="5314569" cy="4136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4908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1021" y="381000"/>
            <a:ext cx="2800895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LANs, WANs, and the Internet 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1021" y="712113"/>
            <a:ext cx="393857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Intranet and Extranet 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828800"/>
            <a:ext cx="4419600" cy="3972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07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442374"/>
            <a:ext cx="271869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Connecting to the Internet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712113"/>
            <a:ext cx="755976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Connecting Remote Users to the Internet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915" y="1828800"/>
            <a:ext cx="5336286" cy="419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2835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5862" y="236537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200" y="3162300"/>
            <a:ext cx="3566682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3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The Network as a Platform </a:t>
            </a:r>
          </a:p>
        </p:txBody>
      </p:sp>
    </p:spTree>
    <p:extLst>
      <p:ext uri="{BB962C8B-B14F-4D97-AF65-F5344CB8AC3E}">
        <p14:creationId xmlns:p14="http://schemas.microsoft.com/office/powerpoint/2010/main" val="76759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8182" y="594774"/>
            <a:ext cx="2218556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Converged Networks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68182" y="864513"/>
            <a:ext cx="428001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Planning for the Future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366" y="2057400"/>
            <a:ext cx="5987034" cy="3947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6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536905"/>
            <a:ext cx="180818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Reliable Network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6149" y="1850251"/>
            <a:ext cx="8574463" cy="35599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5300"/>
              </a:lnSpc>
            </a:pPr>
            <a:r>
              <a:rPr lang="en-US" altLang="zh-CN" sz="200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As 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networks evolve, we are discovering that there are four basic </a:t>
            </a:r>
          </a:p>
          <a:p>
            <a:pPr marL="1920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characteristics that the underlying architectures need to address in order to </a:t>
            </a:r>
          </a:p>
          <a:p>
            <a:pPr marL="1920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meet user expectations: 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Fault Tolerance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Scalability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Quality of Service (QoS)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Security </a:t>
            </a:r>
          </a:p>
          <a:p>
            <a:pPr marL="255422">
              <a:lnSpc>
                <a:spcPts val="4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088" y="675382"/>
            <a:ext cx="61749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Supporting Network Architecture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29308" y="2247729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1546711" y="3044654"/>
            <a:ext cx="5991961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2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 The Changing Network Environment </a:t>
            </a:r>
          </a:p>
        </p:txBody>
      </p:sp>
    </p:spTree>
    <p:extLst>
      <p:ext uri="{BB962C8B-B14F-4D97-AF65-F5344CB8AC3E}">
        <p14:creationId xmlns:p14="http://schemas.microsoft.com/office/powerpoint/2010/main" val="286004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7286" y="381000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93148" y="2057400"/>
            <a:ext cx="3883371" cy="29956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Some of the top trends include: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Bring Your Own Device (BYOD)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Online collaboration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Video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Cloud computing </a:t>
            </a:r>
          </a:p>
          <a:p>
            <a:pPr marL="255422">
              <a:lnSpc>
                <a:spcPts val="4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0228" y="581561"/>
            <a:ext cx="29225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New trends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89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193" y="492261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2193" y="762000"/>
            <a:ext cx="588000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Bring Your Own Device (BYOD)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2226" y="1951062"/>
            <a:ext cx="4338573" cy="2837016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656539" y="5021266"/>
            <a:ext cx="7978571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 concept of any device, to any content, in anyway is a major global </a:t>
            </a:r>
          </a:p>
          <a:p>
            <a:pPr marL="155448">
              <a:lnSpc>
                <a:spcPts val="2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trend that requires significant changes to the way devices are used. </a:t>
            </a:r>
          </a:p>
          <a:p>
            <a:pPr marL="823011">
              <a:lnSpc>
                <a:spcPts val="2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This trend is known as Bring Your Own Device (BYOD). </a:t>
            </a:r>
          </a:p>
        </p:txBody>
      </p:sp>
    </p:spTree>
    <p:extLst>
      <p:ext uri="{BB962C8B-B14F-4D97-AF65-F5344CB8AC3E}">
        <p14:creationId xmlns:p14="http://schemas.microsoft.com/office/powerpoint/2010/main" val="180300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655950"/>
            <a:ext cx="6195607" cy="35086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4764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Globally Connected </a:t>
            </a:r>
          </a:p>
          <a:p>
            <a:pPr marL="476402">
              <a:lnSpc>
                <a:spcPts val="3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LANs, WANs, and the Internet  </a:t>
            </a:r>
          </a:p>
          <a:p>
            <a:pPr marL="476402">
              <a:lnSpc>
                <a:spcPts val="3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 Network as a Platform </a:t>
            </a:r>
          </a:p>
          <a:p>
            <a:pPr marL="476402">
              <a:lnSpc>
                <a:spcPts val="3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 Changing Network Environment</a:t>
            </a:r>
          </a:p>
          <a:p>
            <a:pPr marL="476402">
              <a:lnSpc>
                <a:spcPts val="3100"/>
              </a:lnSpc>
            </a:pPr>
            <a:endParaRPr lang="en-US" altLang="en-US" sz="2000" dirty="0" smtClean="0"/>
          </a:p>
          <a:p>
            <a:pPr marL="476402">
              <a:lnSpc>
                <a:spcPts val="3100"/>
              </a:lnSpc>
            </a:pPr>
            <a:r>
              <a:rPr lang="en-US" altLang="en-US" sz="2000" dirty="0" smtClean="0"/>
              <a:t>Protocols</a:t>
            </a:r>
            <a:endParaRPr lang="en-US" altLang="zh-CN" sz="2000" dirty="0" smtClean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476402">
              <a:lnSpc>
                <a:spcPts val="3100"/>
              </a:lnSpc>
            </a:pPr>
            <a:endParaRPr lang="en-US" altLang="zh-CN" sz="2000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476402">
              <a:lnSpc>
                <a:spcPts val="3100"/>
              </a:lnSpc>
            </a:pPr>
            <a:r>
              <a:rPr lang="en-GB" altLang="en-US" sz="2000" dirty="0"/>
              <a:t>Examine networking principles and their protocols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701496"/>
            <a:ext cx="3826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Role of Networks 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416061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8600" y="685800"/>
            <a:ext cx="382636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Online Collaboration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240" y="1798662"/>
            <a:ext cx="5598159" cy="4206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92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547234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864513"/>
            <a:ext cx="411555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Video Communication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271" y="1600200"/>
            <a:ext cx="6950329" cy="4328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7740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1723" y="3825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581161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1384300"/>
            <a:ext cx="6296788" cy="31880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Cloud computing offers the following potential benefits: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Organizational flexibility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Agility and rapid deployment 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Reduced cost of infrastructure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Refocus of IT resources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Creation of new business  </a:t>
            </a:r>
          </a:p>
          <a:p>
            <a:pPr marL="25542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models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8605" y="2705100"/>
            <a:ext cx="4857750" cy="331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897" y="845336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Cloud </a:t>
            </a:r>
            <a:r>
              <a:rPr lang="en-US" altLang="zh-CN" sz="32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Computing </a:t>
            </a:r>
            <a:endParaRPr lang="en-US" altLang="zh-CN" sz="3200" dirty="0">
              <a:solidFill>
                <a:schemeClr val="bg1"/>
              </a:solidFill>
              <a:latin typeface="Arial" pitchFamily="18" charset="0"/>
              <a:cs typeface="Ari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7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97825"/>
            <a:ext cx="1680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Trends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1702193"/>
            <a:ext cx="8475397" cy="39061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 data center is a facility used to house computer systems and associated </a:t>
            </a:r>
          </a:p>
          <a:p>
            <a:pPr marL="1920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components including: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Redundant data communications connections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High-speed virtual servers (sometimes referred to as server farms or </a:t>
            </a:r>
          </a:p>
          <a:p>
            <a:pPr marL="25542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server clusters)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Redundant storage systems (typically uses SAN technology)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Redundant or backup power supplies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Environmental controls (e.g., air conditioning, fire suppression)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Security devices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5" y="617129"/>
            <a:ext cx="33505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Data Centers 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797061"/>
            <a:ext cx="402283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Networking Technologies for the Home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1066800"/>
            <a:ext cx="587462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Technology Trends in the Home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869532"/>
            <a:ext cx="4495800" cy="3789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448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8283" y="1676400"/>
            <a:ext cx="6571717" cy="4065406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594774"/>
            <a:ext cx="402283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Networking Technologies for the Home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864513"/>
            <a:ext cx="407803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Powerline Networking </a:t>
            </a:r>
          </a:p>
        </p:txBody>
      </p:sp>
    </p:spTree>
    <p:extLst>
      <p:ext uri="{BB962C8B-B14F-4D97-AF65-F5344CB8AC3E}">
        <p14:creationId xmlns:p14="http://schemas.microsoft.com/office/powerpoint/2010/main" val="737062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492261"/>
            <a:ext cx="4022833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Networking Technologies for the Home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762000"/>
            <a:ext cx="3803926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Wireless Broadband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6339" y="1981200"/>
            <a:ext cx="5009261" cy="402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602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644661"/>
            <a:ext cx="220573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Future of Networking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914400"/>
            <a:ext cx="321241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Security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1981199"/>
            <a:ext cx="6472238" cy="3630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9482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149" y="606914"/>
            <a:ext cx="180818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Security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149" y="1356715"/>
            <a:ext cx="6381555" cy="37779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 most common external threats to networks include: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Viruses, worms, and Trojan horses 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Spyware and adware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Zero-day attacks, also called zero-hour attacks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Hacker attacks 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Denial of service (DoS) attacks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Data interception and theft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Identity theft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5501" y="769123"/>
            <a:ext cx="4131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Security Threats 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79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Significance of networking in communication technology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0646" y="2667000"/>
            <a:ext cx="7924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Data Communications </a:t>
            </a:r>
          </a:p>
          <a:p>
            <a:pPr lvl="1"/>
            <a:r>
              <a:rPr lang="en-US" altLang="en-US" sz="2200" dirty="0" smtClean="0"/>
              <a:t>Transmission of signals </a:t>
            </a:r>
          </a:p>
          <a:p>
            <a:pPr lvl="2"/>
            <a:r>
              <a:rPr lang="en-US" altLang="en-US" sz="2100" dirty="0" smtClean="0"/>
              <a:t>Encoding, interfacing, signal integrity, multiplexing etc. </a:t>
            </a:r>
          </a:p>
          <a:p>
            <a:r>
              <a:rPr lang="en-US" altLang="en-US" sz="2400" dirty="0" smtClean="0"/>
              <a:t>Networking</a:t>
            </a:r>
          </a:p>
          <a:p>
            <a:pPr lvl="1"/>
            <a:r>
              <a:rPr lang="en-US" altLang="en-US" sz="2200" dirty="0" smtClean="0"/>
              <a:t>Topology &amp; architecture used to interconnect devices</a:t>
            </a:r>
          </a:p>
          <a:p>
            <a:r>
              <a:rPr lang="en-US" altLang="en-US" sz="2400" dirty="0" smtClean="0">
                <a:solidFill>
                  <a:schemeClr val="accent2"/>
                </a:solidFill>
              </a:rPr>
              <a:t>Networks of communication systems</a:t>
            </a:r>
          </a:p>
          <a:p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-52754" y="2667000"/>
            <a:ext cx="4495800" cy="457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-52754" y="3962400"/>
            <a:ext cx="4419600" cy="381000"/>
          </a:xfrm>
          <a:prstGeom prst="ellips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2215197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3048000" y="2847974"/>
            <a:ext cx="2774799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zh-CN" sz="2400" dirty="0" smtClean="0">
                <a:solidFill>
                  <a:srgbClr val="FFFFFF"/>
                </a:solidFill>
                <a:cs typeface="Arial" charset="0"/>
              </a:rPr>
              <a:t>Globally </a:t>
            </a:r>
            <a:r>
              <a:rPr lang="en-US" altLang="zh-CN" sz="2400" dirty="0">
                <a:solidFill>
                  <a:srgbClr val="FFFFFF"/>
                </a:solidFill>
                <a:cs typeface="Arial" charset="0"/>
              </a:rPr>
              <a:t>Connected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47846" y="49940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</a:rPr>
              <a:t>Communications Components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2133600"/>
            <a:ext cx="472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Basic components of a communication system</a:t>
            </a:r>
          </a:p>
          <a:p>
            <a:pPr lvl="1"/>
            <a:r>
              <a:rPr lang="en-US" altLang="en-US" sz="2200" dirty="0" smtClean="0"/>
              <a:t>Communication technologies</a:t>
            </a:r>
          </a:p>
          <a:p>
            <a:pPr lvl="1"/>
            <a:r>
              <a:rPr lang="en-US" altLang="en-US" sz="2200" dirty="0" smtClean="0"/>
              <a:t>Communication devices </a:t>
            </a:r>
            <a:endParaRPr lang="en-US" altLang="en-US" sz="2200" b="1" dirty="0" smtClean="0"/>
          </a:p>
          <a:p>
            <a:pPr lvl="1"/>
            <a:r>
              <a:rPr lang="en-US" altLang="en-US" sz="2200" dirty="0" smtClean="0"/>
              <a:t>Communication channels</a:t>
            </a:r>
          </a:p>
          <a:p>
            <a:pPr lvl="1"/>
            <a:r>
              <a:rPr lang="en-US" altLang="en-US" sz="2200" dirty="0" smtClean="0"/>
              <a:t>Communication software</a:t>
            </a:r>
          </a:p>
          <a:p>
            <a:pPr>
              <a:buFont typeface="Wingdings" charset="2"/>
              <a:buNone/>
            </a:pPr>
            <a:endParaRPr lang="en-US" altLang="en-US" sz="2400" dirty="0"/>
          </a:p>
        </p:txBody>
      </p:sp>
      <p:pic>
        <p:nvPicPr>
          <p:cNvPr id="6" name="Picture 7" descr="Fig9-01 mod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3200400"/>
            <a:ext cx="3810000" cy="2547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9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31775"/>
            <a:ext cx="7772400" cy="1143000"/>
          </a:xfrm>
        </p:spPr>
        <p:txBody>
          <a:bodyPr/>
          <a:lstStyle/>
          <a:p>
            <a:r>
              <a:rPr kumimoji="1" lang="en-US" altLang="en-US" dirty="0">
                <a:solidFill>
                  <a:schemeClr val="bg1"/>
                </a:solidFill>
              </a:rPr>
              <a:t>A Communications Model	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>
            <a:fillRect/>
          </a:stretch>
        </p:blipFill>
        <p:spPr bwMode="auto">
          <a:xfrm>
            <a:off x="838200" y="1825625"/>
            <a:ext cx="6781800" cy="424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172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Lesson </a:t>
            </a:r>
            <a:r>
              <a:rPr lang="en-US" altLang="en-US" dirty="0" smtClean="0">
                <a:solidFill>
                  <a:schemeClr val="bg1"/>
                </a:solidFill>
              </a:rPr>
              <a:t>Summary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458200" cy="4525963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The benefits and constraints of different network types and standards. </a:t>
            </a:r>
          </a:p>
          <a:p>
            <a:pPr marL="0" indent="0">
              <a:buFont typeface="Arial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GB" dirty="0" smtClean="0"/>
              <a:t>The purpose, resource implications, communications, working practice, commercial opportunity, information sharing and collaboration.</a:t>
            </a:r>
            <a:r>
              <a:rPr lang="en-US" dirty="0" smtClean="0"/>
              <a:t> 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609600" y="1905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457200">
              <a:spcBef>
                <a:spcPct val="20000"/>
              </a:spcBef>
              <a:buFont typeface="Arial" charset="0"/>
              <a:buChar char="•"/>
            </a:pPr>
            <a:r>
              <a:rPr lang="en-US" altLang="en-US" sz="3200" dirty="0">
                <a:latin typeface="+mn-lt"/>
              </a:rPr>
              <a:t>Role of networks: Purpose, benefits, resource implications, communications, working practice, commercial opportunity, information sharing, collaboration.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System types: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Peer-based, client-server, cloud, cluster, </a:t>
            </a:r>
            <a:r>
              <a:rPr lang="en-US" altLang="en-US" dirty="0" smtClean="0"/>
              <a:t>centralized, virtualized</a:t>
            </a:r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Networking standards: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/>
          <a:lstStyle/>
          <a:p>
            <a:r>
              <a:rPr lang="en-US" altLang="en-US" dirty="0"/>
              <a:t>Conceptual models e.g. OSI model, TCP/IP model; standards: e.g. IEEE 802.x.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Topology: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Logical e.g. Ethernet, Token Ring; physical e.g. star, ring, bus, mesh, tree, ring.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0964" y="1906948"/>
            <a:ext cx="3352800" cy="2811463"/>
            <a:chOff x="2208" y="1296"/>
            <a:chExt cx="3552" cy="3094"/>
          </a:xfrm>
        </p:grpSpPr>
        <p:pic>
          <p:nvPicPr>
            <p:cNvPr id="7" name="Picture 6" descr="Fig9-15 mo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306"/>
              <a:ext cx="3552" cy="3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2352" y="1296"/>
              <a:ext cx="3216" cy="3094"/>
              <a:chOff x="2352" y="1296"/>
              <a:chExt cx="3216" cy="3094"/>
            </a:xfrm>
          </p:grpSpPr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2352" y="1296"/>
                <a:ext cx="960" cy="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6600CC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sz="1000" b="1">
                    <a:solidFill>
                      <a:schemeClr val="bg2"/>
                    </a:solidFill>
                  </a:rPr>
                  <a:t>personal computer</a:t>
                </a: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3502" y="1296"/>
                <a:ext cx="963" cy="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6600CC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sz="1000" b="1">
                    <a:solidFill>
                      <a:schemeClr val="bg2"/>
                    </a:solidFill>
                  </a:rPr>
                  <a:t>personal computer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4608" y="1296"/>
                <a:ext cx="960" cy="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6600CC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sz="1000" b="1">
                    <a:solidFill>
                      <a:schemeClr val="bg2"/>
                    </a:solidFill>
                  </a:rPr>
                  <a:t>personal computer</a:t>
                </a: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929" y="3953"/>
                <a:ext cx="959" cy="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6600CC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sz="1000" b="1">
                    <a:solidFill>
                      <a:schemeClr val="bg2"/>
                    </a:solidFill>
                  </a:rPr>
                  <a:t>personal computer</a:t>
                </a: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128" y="3953"/>
                <a:ext cx="959" cy="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6600CC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sz="1000" b="1">
                    <a:solidFill>
                      <a:schemeClr val="bg2"/>
                    </a:solidFill>
                  </a:rPr>
                  <a:t>personal computer</a:t>
                </a:r>
              </a:p>
            </p:txBody>
          </p:sp>
        </p:grpSp>
      </p:grpSp>
      <p:pic>
        <p:nvPicPr>
          <p:cNvPr id="14" name="Picture 13" descr="fig9-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46" y="3105814"/>
            <a:ext cx="29718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715000" y="3581400"/>
            <a:ext cx="3276600" cy="2463800"/>
            <a:chOff x="1920" y="1326"/>
            <a:chExt cx="3840" cy="3025"/>
          </a:xfrm>
        </p:grpSpPr>
        <p:pic>
          <p:nvPicPr>
            <p:cNvPr id="16" name="Picture 15" descr="Fig9-17 mo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326"/>
              <a:ext cx="3696" cy="2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457" y="3263"/>
              <a:ext cx="720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host computer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448" y="3963"/>
              <a:ext cx="672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printer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792" y="4107"/>
              <a:ext cx="911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file server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463" y="1681"/>
              <a:ext cx="1297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personal computer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368" y="3051"/>
              <a:ext cx="1392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personal computer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968" y="2283"/>
              <a:ext cx="1440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personal computer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920" y="3388"/>
              <a:ext cx="1537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00CC"/>
                      </a:gs>
                      <a:gs pos="100000">
                        <a:srgbClr val="80008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700" b="1">
                  <a:solidFill>
                    <a:schemeClr val="bg2"/>
                  </a:solidFill>
                </a:rPr>
                <a:t>personal computer</a:t>
              </a:r>
            </a:p>
          </p:txBody>
        </p:sp>
      </p:grpSp>
      <p:sp>
        <p:nvSpPr>
          <p:cNvPr id="24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</a:rPr>
              <a:t>Network Topologies</a:t>
            </a:r>
          </a:p>
        </p:txBody>
      </p:sp>
    </p:spTree>
    <p:extLst>
      <p:ext uri="{BB962C8B-B14F-4D97-AF65-F5344CB8AC3E}">
        <p14:creationId xmlns:p14="http://schemas.microsoft.com/office/powerpoint/2010/main" val="12086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585" y="-72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2133600" y="379532"/>
            <a:ext cx="2731517" cy="2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 dirty="0">
                <a:solidFill>
                  <a:schemeClr val="bg1"/>
                </a:solidFill>
                <a:cs typeface="Arial" charset="0"/>
              </a:rPr>
              <a:t>Components of a Network </a:t>
            </a:r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2133600" y="649407"/>
            <a:ext cx="36209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3200">
                <a:solidFill>
                  <a:schemeClr val="bg1"/>
                </a:solidFill>
                <a:cs typeface="Arial" charset="0"/>
              </a:rPr>
              <a:t>Topology Diagrams </a:t>
            </a:r>
          </a:p>
        </p:txBody>
      </p:sp>
      <p:pic>
        <p:nvPicPr>
          <p:cNvPr id="64515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057400"/>
            <a:ext cx="4238625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74950"/>
            <a:ext cx="4279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en-US" alt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/>
          <a:lstStyle/>
          <a:p>
            <a:r>
              <a:rPr lang="en-US" altLang="en-US" dirty="0"/>
              <a:t>Purpose of protocols; routed protocols e.g. IPv4, IPv6, IPv6 addressing, Global unicast, Multicast, Link local, Unique local, EUI 64, Auto configuration, FTP, HTTP, SMTP, POP3, SSL; management of protocols for addressing.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Rectangle 3"/>
          <p:cNvSpPr>
            <a:spLocks noChangeArrowheads="1"/>
          </p:cNvSpPr>
          <p:nvPr/>
        </p:nvSpPr>
        <p:spPr bwMode="auto">
          <a:xfrm>
            <a:off x="457200" y="228600"/>
            <a:ext cx="457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>
                <a:solidFill>
                  <a:schemeClr val="bg1"/>
                </a:solidFill>
                <a:latin typeface="Arial,Bold" charset="0"/>
              </a:rPr>
              <a:t>Networking Today</a:t>
            </a:r>
            <a:br>
              <a:rPr lang="en-US" altLang="en-US" sz="1600">
                <a:solidFill>
                  <a:schemeClr val="bg1"/>
                </a:solidFill>
                <a:latin typeface="Arial,Bold" charset="0"/>
              </a:rPr>
            </a:br>
            <a:r>
              <a:rPr lang="en-US" altLang="en-US" sz="2800">
                <a:solidFill>
                  <a:schemeClr val="bg1"/>
                </a:solidFill>
                <a:latin typeface="Arial,Bold" charset="0"/>
              </a:rPr>
              <a:t>Networks in Our Past and Daily Lives </a:t>
            </a:r>
            <a:endParaRPr lang="en-US" altLang="en-US" sz="2800">
              <a:solidFill>
                <a:schemeClr val="bg1"/>
              </a:solidFill>
            </a:endParaRPr>
          </a:p>
        </p:txBody>
      </p:sp>
      <p:pic>
        <p:nvPicPr>
          <p:cNvPr id="4710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94180"/>
            <a:ext cx="5410200" cy="381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2209800"/>
            <a:ext cx="4369786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476402">
              <a:lnSpc>
                <a:spcPts val="4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Rules of Communication </a:t>
            </a:r>
          </a:p>
          <a:p>
            <a:pPr marL="476402">
              <a:lnSpc>
                <a:spcPts val="3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Network Protocols and Standards </a:t>
            </a:r>
          </a:p>
          <a:p>
            <a:pPr marL="476402">
              <a:lnSpc>
                <a:spcPts val="31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Moving Data in the Network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5600" y="399871"/>
            <a:ext cx="2441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9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2088201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/>
          <p:nvPr/>
        </p:nvSpPr>
        <p:spPr>
          <a:xfrm>
            <a:off x="3200400" y="2477322"/>
            <a:ext cx="371736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Network Protocols and </a:t>
            </a:r>
          </a:p>
          <a:p>
            <a:pPr>
              <a:lnSpc>
                <a:spcPts val="3000"/>
              </a:lnSpc>
            </a:pPr>
            <a:r>
              <a:rPr lang="en-US" altLang="zh-CN" sz="28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Communications</a:t>
            </a:r>
            <a:r>
              <a:rPr lang="en-US" altLang="zh-CN" sz="2800" dirty="0" smtClean="0">
                <a:solidFill>
                  <a:srgbClr val="EEB524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471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585" y="236220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3225" y="5940425"/>
            <a:ext cx="3354451" cy="47466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657600" y="2834677"/>
            <a:ext cx="2226572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4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Rules of </a:t>
            </a:r>
          </a:p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741163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415842"/>
            <a:ext cx="1115690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The Rules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38200" y="685800"/>
            <a:ext cx="466954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What is Communication?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6167" y="1904999"/>
            <a:ext cx="5826633" cy="4177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490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844" y="536051"/>
            <a:ext cx="1115690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The Rules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844" y="2057400"/>
            <a:ext cx="8276946" cy="31239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41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An identified sender and receiver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Agreed upon method of communicating (face-to-face, telephone, letter, </a:t>
            </a:r>
          </a:p>
          <a:p>
            <a:pPr marL="25542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photograph)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Common language and grammar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Speed and timing of delivery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Confirmation or acknowledgment requirements  </a:t>
            </a:r>
          </a:p>
          <a:p>
            <a:pPr marL="255422">
              <a:lnSpc>
                <a:spcPts val="4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803" y="797616"/>
            <a:ext cx="43540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Establishing the Rules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06269" y="3190473"/>
            <a:ext cx="25314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6F8BA0"/>
                </a:solidFill>
                <a:latin typeface="Arial" pitchFamily="18" charset="0"/>
                <a:cs typeface="Arial" pitchFamily="18" charset="0"/>
              </a:rPr>
              <a:t>Establishing the Rules </a:t>
            </a:r>
          </a:p>
        </p:txBody>
      </p:sp>
    </p:spTree>
    <p:extLst>
      <p:ext uri="{BB962C8B-B14F-4D97-AF65-F5344CB8AC3E}">
        <p14:creationId xmlns:p14="http://schemas.microsoft.com/office/powerpoint/2010/main" val="59981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844" y="536051"/>
            <a:ext cx="2231380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3600" dirty="0">
                <a:solidFill>
                  <a:schemeClr val="bg1"/>
                </a:solidFill>
              </a:rPr>
              <a:t>The Rules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45804" y="811949"/>
            <a:ext cx="4052391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600" dirty="0">
                <a:solidFill>
                  <a:schemeClr val="bg1"/>
                </a:solidFill>
              </a:rPr>
              <a:t>Message Encoding 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578" y="2286000"/>
            <a:ext cx="680622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2804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844" y="536051"/>
            <a:ext cx="1115690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The Rules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5844" y="806009"/>
            <a:ext cx="489717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Message Delivery Options </a:t>
            </a:r>
          </a:p>
        </p:txBody>
      </p:sp>
      <p:pic>
        <p:nvPicPr>
          <p:cNvPr id="1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5203" y="3748900"/>
            <a:ext cx="3317748" cy="2889631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137" y="1676400"/>
            <a:ext cx="3553663" cy="2445131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0221" y="1676400"/>
            <a:ext cx="3006979" cy="24489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461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210466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2362200" y="2884124"/>
            <a:ext cx="388888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Network Protocols and Standards </a:t>
            </a:r>
          </a:p>
          <a:p>
            <a:pPr>
              <a:lnSpc>
                <a:spcPts val="1900"/>
              </a:lnSpc>
            </a:pPr>
            <a:r>
              <a:rPr lang="en-GB" altLang="en-US" sz="2000" dirty="0" smtClean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Principles </a:t>
            </a:r>
            <a:r>
              <a:rPr lang="en-GB" altLang="en-US" sz="20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and their protocols</a:t>
            </a:r>
            <a:r>
              <a:rPr lang="en-US" altLang="zh-CN" sz="200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953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442155"/>
            <a:ext cx="10259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844" y="712113"/>
            <a:ext cx="658193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Rules that Govern Communications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0729" y="2438400"/>
            <a:ext cx="4411472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56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536051"/>
            <a:ext cx="10259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844" y="2286000"/>
            <a:ext cx="8524770" cy="21621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41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How the message is formatted or structured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process by which networking devices share information about </a:t>
            </a:r>
          </a:p>
          <a:p>
            <a:pPr marL="255422">
              <a:lnSpc>
                <a:spcPts val="2200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pathways with other networks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How and when error and system messages are passed between devices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setup and termination of data transfer sessions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762000"/>
            <a:ext cx="36247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 Protocols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21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29" name="Rectangle 3"/>
          <p:cNvSpPr>
            <a:spLocks noChangeArrowheads="1"/>
          </p:cNvSpPr>
          <p:nvPr/>
        </p:nvSpPr>
        <p:spPr bwMode="auto">
          <a:xfrm>
            <a:off x="685800" y="377389"/>
            <a:ext cx="4572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Arial,Bold" charset="0"/>
              </a:rPr>
              <a:t>Networking Today</a:t>
            </a:r>
            <a:br>
              <a:rPr lang="en-US" altLang="en-US">
                <a:solidFill>
                  <a:schemeClr val="bg1"/>
                </a:solidFill>
                <a:latin typeface="Arial,Bold" charset="0"/>
              </a:rPr>
            </a:br>
            <a:r>
              <a:rPr lang="en-US" altLang="en-US" sz="3200">
                <a:solidFill>
                  <a:schemeClr val="bg1"/>
                </a:solidFill>
                <a:latin typeface="Arial,Bold" charset="0"/>
              </a:rPr>
              <a:t>The Global Community </a:t>
            </a:r>
            <a:endParaRPr lang="en-US" altLang="en-US" sz="3200">
              <a:solidFill>
                <a:schemeClr val="bg1"/>
              </a:solidFill>
            </a:endParaRPr>
          </a:p>
        </p:txBody>
      </p:sp>
      <p:pic>
        <p:nvPicPr>
          <p:cNvPr id="48130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250"/>
            <a:ext cx="731520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536051"/>
            <a:ext cx="1025922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64121" y="2743200"/>
            <a:ext cx="6845464" cy="18800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41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Application Protocol – Hypertext Transfer Protocol (HTTP)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Transport Protocol – Transmission Control Protocol (TCP)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Internet Protocol – Internet Protocol (IP)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 Access Protocols – Data link &amp; physical layers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133" y="800226"/>
            <a:ext cx="44887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Interaction of Protocols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40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76200"/>
            <a:ext cx="161582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 Suites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844" y="346158"/>
            <a:ext cx="7219925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 Suites and Industry Standards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5117" y="1635369"/>
            <a:ext cx="5387340" cy="4101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7963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442155"/>
            <a:ext cx="161582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Protocol Suites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844" y="712113"/>
            <a:ext cx="785215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TCP/IP Protocol Suite and Communication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7540625" cy="3473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884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275844" y="228600"/>
            <a:ext cx="260327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Standards Organizations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75844" y="1511745"/>
            <a:ext cx="6445675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19202">
              <a:lnSpc>
                <a:spcPts val="41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Internet Society (ISOC)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Internet Architecture Board (IAB)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Internet Engineering Task Force (IETF)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Institute of Electrical and Electronics Engineers (IEEE)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The International Organization for Standards (ISO)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844" y="4350923"/>
            <a:ext cx="1354052" cy="35805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2270" y="4279731"/>
            <a:ext cx="1272388" cy="568282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2270" y="5520827"/>
            <a:ext cx="876479" cy="22034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6786" y="4500687"/>
            <a:ext cx="936943" cy="431692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6165" y="5176275"/>
            <a:ext cx="587098" cy="49014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54150" y="5409912"/>
            <a:ext cx="887847" cy="440123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13984" y="5210551"/>
            <a:ext cx="1964546" cy="53061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5071" y="575174"/>
            <a:ext cx="367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Open Standards 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70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1066800" y="415842"/>
            <a:ext cx="2603277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Standards Organizations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66800" y="685800"/>
            <a:ext cx="391934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ISOC, IAB, and IETF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76" y="1943100"/>
            <a:ext cx="5365750" cy="3771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7375" y="1822450"/>
            <a:ext cx="1935226" cy="78105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34126" y="2908236"/>
            <a:ext cx="1139825" cy="84931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688" y="4214812"/>
            <a:ext cx="1368425" cy="820738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0" y="4214812"/>
            <a:ext cx="1659001" cy="1185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0673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458200" cy="4525963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The benefits and constraints of different network types and standards. </a:t>
            </a:r>
          </a:p>
          <a:p>
            <a:pPr marL="0" indent="0">
              <a:buFont typeface="Arial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GB" dirty="0" smtClean="0"/>
              <a:t>Investigate the purpose, resource implications, communications, working practice, commercial opportunity, information sharing and collaboration.</a:t>
            </a:r>
            <a:r>
              <a:rPr lang="en-US" dirty="0" smtClean="0"/>
              <a:t>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41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635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Peer-based, client-server, cloud, cluster, centralised, virtualised</a:t>
            </a:r>
          </a:p>
        </p:txBody>
      </p:sp>
    </p:spTree>
    <p:extLst>
      <p:ext uri="{BB962C8B-B14F-4D97-AF65-F5344CB8AC3E}">
        <p14:creationId xmlns:p14="http://schemas.microsoft.com/office/powerpoint/2010/main" val="925948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 </a:t>
            </a:r>
            <a:endParaRPr lang="en-US" altLang="en-US"/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Download Packet Tracer </a:t>
            </a:r>
          </a:p>
        </p:txBody>
      </p:sp>
    </p:spTree>
    <p:extLst>
      <p:ext uri="{BB962C8B-B14F-4D97-AF65-F5344CB8AC3E}">
        <p14:creationId xmlns:p14="http://schemas.microsoft.com/office/powerpoint/2010/main" val="78335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339969" y="802787"/>
            <a:ext cx="2912657" cy="2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900"/>
              </a:lnSpc>
            </a:pPr>
            <a:r>
              <a:rPr lang="en-US" altLang="zh-CN" sz="2100" dirty="0" smtClean="0">
                <a:solidFill>
                  <a:srgbClr val="FFFFFF"/>
                </a:solidFill>
                <a:cs typeface="Arial" charset="0"/>
              </a:rPr>
              <a:t>Interconnecting our lives</a:t>
            </a:r>
            <a:endParaRPr lang="en-US" altLang="zh-CN" sz="21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04800" y="2971800"/>
            <a:ext cx="753024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rgbClr val="6F8BA0"/>
                </a:solidFill>
                <a:latin typeface="Arial" pitchFamily="18" charset="0"/>
                <a:cs typeface="Arial" pitchFamily="18" charset="0"/>
              </a:rPr>
              <a:t>Networking Impacts in Our Daily Lives </a:t>
            </a:r>
          </a:p>
          <a:p>
            <a:pPr marL="19202">
              <a:lnSpc>
                <a:spcPts val="53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learn.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communicate.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work.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 smtClean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play.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05000"/>
            <a:ext cx="5266055" cy="40120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2200" y="788313"/>
            <a:ext cx="451085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Networks of Many Sizes </a:t>
            </a:r>
          </a:p>
        </p:txBody>
      </p:sp>
    </p:spTree>
    <p:extLst>
      <p:ext uri="{BB962C8B-B14F-4D97-AF65-F5344CB8AC3E}">
        <p14:creationId xmlns:p14="http://schemas.microsoft.com/office/powerpoint/2010/main" val="44018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825" y="838200"/>
            <a:ext cx="369011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Arial" pitchFamily="18" charset="0"/>
                <a:cs typeface="Arial" pitchFamily="18" charset="0"/>
              </a:rPr>
              <a:t>Clients and Servers </a:t>
            </a:r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69973"/>
            <a:ext cx="4104132" cy="280682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18851" y="2603398"/>
            <a:ext cx="3989197" cy="2951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3368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1307</Words>
  <Application>Microsoft Macintosh PowerPoint</Application>
  <PresentationFormat>On-screen Show (4:3)</PresentationFormat>
  <Paragraphs>257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Arial,Bold</vt:lpstr>
      <vt:lpstr>Calibri</vt:lpstr>
      <vt:lpstr>Calibri Light</vt:lpstr>
      <vt:lpstr>宋体</vt:lpstr>
      <vt:lpstr>Arial</vt:lpstr>
      <vt:lpstr>Wingdings</vt:lpstr>
      <vt:lpstr>1_Office Theme</vt:lpstr>
      <vt:lpstr>Custom Design</vt:lpstr>
      <vt:lpstr>Roles of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Significance of networking in communication technology </vt:lpstr>
      <vt:lpstr>Communications Components</vt:lpstr>
      <vt:lpstr>A Communications Model </vt:lpstr>
      <vt:lpstr>Lesson Summary</vt:lpstr>
      <vt:lpstr>PowerPoint Presentation</vt:lpstr>
      <vt:lpstr>System types:</vt:lpstr>
      <vt:lpstr>Networking standards:</vt:lpstr>
      <vt:lpstr>Topology:</vt:lpstr>
      <vt:lpstr>Network Topologies</vt:lpstr>
      <vt:lpstr>PowerPoint Presentation</vt:lpstr>
      <vt:lpstr>Protocols: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LAB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Roles of Networks </dc:title>
  <dc:creator>Microsoft Office User</dc:creator>
  <cp:lastModifiedBy>Microsoft Office User</cp:lastModifiedBy>
  <cp:revision>17</cp:revision>
  <dcterms:created xsi:type="dcterms:W3CDTF">2018-02-28T08:31:32Z</dcterms:created>
  <dcterms:modified xsi:type="dcterms:W3CDTF">2018-03-10T16:30:44Z</dcterms:modified>
</cp:coreProperties>
</file>